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5" r:id="rId2"/>
    <p:sldId id="315" r:id="rId3"/>
    <p:sldId id="313" r:id="rId4"/>
    <p:sldId id="314" r:id="rId5"/>
    <p:sldId id="294" r:id="rId6"/>
    <p:sldId id="296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39"/>
    <p:restoredTop sz="96341"/>
  </p:normalViewPr>
  <p:slideViewPr>
    <p:cSldViewPr snapToGrid="0" snapToObjects="1">
      <p:cViewPr varScale="1">
        <p:scale>
          <a:sx n="120" d="100"/>
          <a:sy n="120" d="100"/>
        </p:scale>
        <p:origin x="-37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9E3DB-A0B1-974C-AA32-28F4417C48F6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7401F-C990-0E41-ABEC-12E3447F0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6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新細明體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FB8363C9-EE2E-E941-AB4C-F377CB49C91A}" type="slidenum">
              <a:rPr lang="en-US" sz="1200"/>
              <a:pPr eaLnBrk="1" hangingPunct="1"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新細明體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1EB2C438-FD4A-C74D-A310-5D728EA24122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新細明體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25F6B99C-7D65-1147-8B8A-D5D769DE295E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新細明體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9D8BD326-EBB2-A647-91A7-B3962A4E3092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0931" y="2821978"/>
            <a:ext cx="6932417" cy="90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0932" y="3896821"/>
            <a:ext cx="6932416" cy="63315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2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7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5/12/19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7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035281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008327" y="3161524"/>
            <a:ext cx="6932416" cy="63315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21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5223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5223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5/12/19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0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5/12/19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5/12/19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8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5/12/19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5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89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5/12/19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06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324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2AE74-051E-624D-A98B-C4321BE307E9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7893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Deep Learning for Natural Language Processing 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Lecture 1: Logistics Regression for Text Classification</a:t>
            </a:r>
            <a:endParaRPr lang="en-US" dirty="0">
              <a:solidFill>
                <a:srgbClr val="0000FF"/>
              </a:solidFill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0170" y="2579131"/>
            <a:ext cx="7431793" cy="1752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Quan </a:t>
            </a:r>
            <a:r>
              <a:rPr lang="en-US" dirty="0" err="1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Thanh</a:t>
            </a:r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Tho</a:t>
            </a:r>
          </a:p>
          <a:p>
            <a:pPr eaLnBrk="1" hangingPunct="1"/>
            <a:r>
              <a:rPr lang="en-US" dirty="0" smtClean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Faculty of Computer Science and Engineering</a:t>
            </a:r>
          </a:p>
          <a:p>
            <a:pPr eaLnBrk="1" hangingPunct="1"/>
            <a:r>
              <a:rPr lang="en-US" dirty="0" smtClean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Back </a:t>
            </a:r>
            <a:r>
              <a:rPr lang="en-US" dirty="0" err="1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Khoa</a:t>
            </a:r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75847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新細明體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D5726CCD-2762-044B-B4F5-92C51186B123}" type="slidenum">
              <a:rPr lang="en-US" sz="1200" i="0">
                <a:solidFill>
                  <a:srgbClr val="CC6600"/>
                </a:solidFill>
                <a:latin typeface="Helvetica" charset="0"/>
              </a:rPr>
              <a:pPr eaLnBrk="1" hangingPunct="1"/>
              <a:t>10</a:t>
            </a:fld>
            <a:endParaRPr lang="en-US" sz="1200" i="0">
              <a:solidFill>
                <a:srgbClr val="CC6600"/>
              </a:solidFill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latin typeface="Times New Roman" charset="0"/>
                <a:cs typeface="新細明體" charset="0"/>
              </a:rPr>
              <a:t>TF-IDF Weighting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28701"/>
            <a:ext cx="7772400" cy="28991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>
                <a:latin typeface="Times New Roman" charset="0"/>
                <a:cs typeface="新細明體" charset="0"/>
              </a:rPr>
              <a:t>A typical combined term importance indicator is </a:t>
            </a:r>
            <a:r>
              <a:rPr lang="en-US" altLang="zh-TW" i="1">
                <a:latin typeface="Times New Roman" charset="0"/>
                <a:cs typeface="新細明體" charset="0"/>
              </a:rPr>
              <a:t>tf-idf weighting</a:t>
            </a:r>
            <a:r>
              <a:rPr lang="en-US" altLang="zh-TW">
                <a:latin typeface="Times New Roman" charset="0"/>
                <a:cs typeface="新細明體" charset="0"/>
              </a:rPr>
              <a:t>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zh-TW" i="1">
                <a:solidFill>
                  <a:srgbClr val="000099"/>
                </a:solidFill>
                <a:latin typeface="Times New Roman" charset="0"/>
                <a:cs typeface="新細明體" charset="0"/>
              </a:rPr>
              <a:t>w</a:t>
            </a:r>
            <a:r>
              <a:rPr lang="en-US" altLang="zh-TW" i="1" baseline="-25000">
                <a:solidFill>
                  <a:srgbClr val="000099"/>
                </a:solidFill>
                <a:latin typeface="Times New Roman" charset="0"/>
                <a:cs typeface="新細明體" charset="0"/>
              </a:rPr>
              <a:t>ij</a:t>
            </a:r>
            <a:r>
              <a:rPr lang="en-US" altLang="zh-TW" i="1">
                <a:solidFill>
                  <a:srgbClr val="000099"/>
                </a:solidFill>
                <a:latin typeface="Times New Roman" charset="0"/>
                <a:cs typeface="新細明體" charset="0"/>
              </a:rPr>
              <a:t> =  tf</a:t>
            </a:r>
            <a:r>
              <a:rPr lang="en-US" altLang="zh-TW" i="1" baseline="-25000">
                <a:solidFill>
                  <a:srgbClr val="000099"/>
                </a:solidFill>
                <a:latin typeface="Times New Roman" charset="0"/>
                <a:cs typeface="新細明體" charset="0"/>
              </a:rPr>
              <a:t>ij</a:t>
            </a:r>
            <a:r>
              <a:rPr lang="en-US" altLang="zh-TW" i="1">
                <a:solidFill>
                  <a:srgbClr val="000099"/>
                </a:solidFill>
                <a:latin typeface="Times New Roman" charset="0"/>
                <a:cs typeface="新細明體" charset="0"/>
              </a:rPr>
              <a:t> idf</a:t>
            </a:r>
            <a:r>
              <a:rPr lang="en-US" altLang="zh-TW" i="1" baseline="-25000">
                <a:solidFill>
                  <a:srgbClr val="000099"/>
                </a:solidFill>
                <a:latin typeface="Times New Roman" charset="0"/>
                <a:cs typeface="新細明體" charset="0"/>
              </a:rPr>
              <a:t>i  </a:t>
            </a:r>
            <a:r>
              <a:rPr lang="en-US" altLang="zh-TW" i="1">
                <a:solidFill>
                  <a:srgbClr val="000099"/>
                </a:solidFill>
                <a:latin typeface="Times New Roman" charset="0"/>
                <a:cs typeface="新細明體" charset="0"/>
              </a:rPr>
              <a:t>=  tf</a:t>
            </a:r>
            <a:r>
              <a:rPr lang="en-US" altLang="zh-TW" i="1" baseline="-25000">
                <a:solidFill>
                  <a:srgbClr val="000099"/>
                </a:solidFill>
                <a:latin typeface="Times New Roman" charset="0"/>
                <a:cs typeface="新細明體" charset="0"/>
              </a:rPr>
              <a:t>ij</a:t>
            </a:r>
            <a:r>
              <a:rPr lang="en-US" altLang="zh-TW" i="1">
                <a:solidFill>
                  <a:srgbClr val="000099"/>
                </a:solidFill>
                <a:latin typeface="Times New Roman" charset="0"/>
                <a:cs typeface="新細明體" charset="0"/>
              </a:rPr>
              <a:t> </a:t>
            </a:r>
            <a:r>
              <a:rPr lang="en-US" altLang="zh-TW">
                <a:solidFill>
                  <a:srgbClr val="000099"/>
                </a:solidFill>
                <a:latin typeface="Times New Roman" charset="0"/>
                <a:cs typeface="新細明體" charset="0"/>
              </a:rPr>
              <a:t>log</a:t>
            </a:r>
            <a:r>
              <a:rPr lang="en-US" altLang="zh-TW" baseline="-25000">
                <a:solidFill>
                  <a:srgbClr val="000099"/>
                </a:solidFill>
                <a:latin typeface="Times New Roman" charset="0"/>
                <a:cs typeface="新細明體" charset="0"/>
              </a:rPr>
              <a:t>2</a:t>
            </a:r>
            <a:r>
              <a:rPr lang="en-US" altLang="zh-TW">
                <a:solidFill>
                  <a:srgbClr val="000099"/>
                </a:solidFill>
                <a:latin typeface="Times New Roman" charset="0"/>
                <a:cs typeface="新細明體" charset="0"/>
              </a:rPr>
              <a:t> (</a:t>
            </a:r>
            <a:r>
              <a:rPr lang="en-US" altLang="zh-TW" i="1">
                <a:solidFill>
                  <a:srgbClr val="000099"/>
                </a:solidFill>
                <a:latin typeface="Times New Roman" charset="0"/>
                <a:cs typeface="新細明體" charset="0"/>
              </a:rPr>
              <a:t>N/ df</a:t>
            </a:r>
            <a:r>
              <a:rPr lang="en-US" altLang="zh-TW" i="1" baseline="-25000">
                <a:solidFill>
                  <a:srgbClr val="000099"/>
                </a:solidFill>
                <a:latin typeface="Times New Roman" charset="0"/>
                <a:cs typeface="新細明體" charset="0"/>
              </a:rPr>
              <a:t>i</a:t>
            </a:r>
            <a:r>
              <a:rPr lang="en-US" altLang="zh-TW">
                <a:solidFill>
                  <a:srgbClr val="000099"/>
                </a:solidFill>
                <a:latin typeface="Times New Roman" charset="0"/>
                <a:cs typeface="新細明體" charset="0"/>
              </a:rPr>
              <a:t>)</a:t>
            </a:r>
            <a:r>
              <a:rPr lang="en-US" altLang="zh-TW" sz="2400">
                <a:solidFill>
                  <a:srgbClr val="000099"/>
                </a:solidFill>
                <a:latin typeface="Times New Roman" charset="0"/>
                <a:cs typeface="新細明體" charset="0"/>
              </a:rPr>
              <a:t> </a:t>
            </a:r>
            <a:endParaRPr lang="en-US" altLang="zh-TW">
              <a:solidFill>
                <a:srgbClr val="000099"/>
              </a:solidFill>
              <a:latin typeface="Times New Roman" charset="0"/>
              <a:cs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latin typeface="Times New Roman" charset="0"/>
                <a:cs typeface="新細明體" charset="0"/>
              </a:rPr>
              <a:t>A term occurring frequently in the document but rarely in the rest of the collection is given high weight.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latin typeface="Times New Roman" charset="0"/>
                <a:cs typeface="新細明體" charset="0"/>
              </a:rPr>
              <a:t>Many other ways of determining term weights have been proposed.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latin typeface="Times New Roman" charset="0"/>
                <a:cs typeface="新細明體" charset="0"/>
              </a:rPr>
              <a:t>Experimentally, </a:t>
            </a:r>
            <a:r>
              <a:rPr lang="en-US" altLang="zh-TW" i="1">
                <a:latin typeface="Times New Roman" charset="0"/>
                <a:cs typeface="新細明體" charset="0"/>
              </a:rPr>
              <a:t>tf-idf</a:t>
            </a:r>
            <a:r>
              <a:rPr lang="en-US" altLang="zh-TW">
                <a:latin typeface="Times New Roman" charset="0"/>
                <a:cs typeface="新細明體" charset="0"/>
              </a:rPr>
              <a:t> has been found to work well.</a:t>
            </a:r>
          </a:p>
        </p:txBody>
      </p:sp>
    </p:spTree>
    <p:extLst>
      <p:ext uri="{BB962C8B-B14F-4D97-AF65-F5344CB8AC3E}">
        <p14:creationId xmlns:p14="http://schemas.microsoft.com/office/powerpoint/2010/main" val="21168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新細明體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EBA5AEFD-7452-3446-8929-025B44C7D430}" type="slidenum">
              <a:rPr lang="en-US" sz="1200" i="0">
                <a:solidFill>
                  <a:srgbClr val="CC6600"/>
                </a:solidFill>
                <a:latin typeface="Helvetica" charset="0"/>
              </a:rPr>
              <a:pPr eaLnBrk="1" hangingPunct="1"/>
              <a:t>11</a:t>
            </a:fld>
            <a:endParaRPr lang="en-US" sz="1200" i="0">
              <a:solidFill>
                <a:srgbClr val="CC6600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latin typeface="Times New Roman" charset="0"/>
                <a:cs typeface="新細明體" charset="0"/>
              </a:rPr>
              <a:t>Computing TF-IDF -- An Example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028700"/>
            <a:ext cx="7696200" cy="3429000"/>
          </a:xfrm>
        </p:spPr>
        <p:txBody>
          <a:bodyPr lIns="0"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altLang="zh-TW" sz="2400">
                <a:latin typeface="Times New Roman" charset="0"/>
                <a:cs typeface="新細明體" charset="0"/>
              </a:rPr>
              <a:t>Given a document containing terms with given frequencies: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latin typeface="Times New Roman" charset="0"/>
                <a:cs typeface="新細明體" charset="0"/>
              </a:rPr>
              <a:t>    </a:t>
            </a:r>
            <a:r>
              <a:rPr lang="en-US" altLang="zh-TW" sz="2400">
                <a:solidFill>
                  <a:srgbClr val="000099"/>
                </a:solidFill>
                <a:latin typeface="Times New Roman" charset="0"/>
                <a:cs typeface="新細明體" charset="0"/>
              </a:rPr>
              <a:t>A(3), B(2), C(1)</a:t>
            </a:r>
            <a:endParaRPr lang="en-US" altLang="zh-TW">
              <a:solidFill>
                <a:srgbClr val="000099"/>
              </a:solidFill>
              <a:latin typeface="Times New Roman" charset="0"/>
              <a:cs typeface="新細明體" charset="0"/>
            </a:endParaRPr>
          </a:p>
          <a:p>
            <a:pPr eaLnBrk="1" hangingPunct="1">
              <a:buFontTx/>
              <a:buNone/>
            </a:pPr>
            <a:r>
              <a:rPr lang="en-US" altLang="zh-TW" sz="2400">
                <a:latin typeface="Times New Roman" charset="0"/>
                <a:cs typeface="新細明體" charset="0"/>
              </a:rPr>
              <a:t>Assume collection contains 10,000 documents and 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latin typeface="Times New Roman" charset="0"/>
                <a:cs typeface="新細明體" charset="0"/>
              </a:rPr>
              <a:t>document frequencies of these terms are: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latin typeface="Times New Roman" charset="0"/>
                <a:cs typeface="新細明體" charset="0"/>
              </a:rPr>
              <a:t>    </a:t>
            </a:r>
            <a:r>
              <a:rPr lang="en-US" altLang="zh-TW" sz="2400">
                <a:solidFill>
                  <a:srgbClr val="000099"/>
                </a:solidFill>
                <a:latin typeface="Times New Roman" charset="0"/>
                <a:cs typeface="新細明體" charset="0"/>
              </a:rPr>
              <a:t>A(50), B(1300), C(250)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latin typeface="Times New Roman" charset="0"/>
                <a:cs typeface="新細明體" charset="0"/>
              </a:rPr>
              <a:t>Then: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solidFill>
                  <a:srgbClr val="000099"/>
                </a:solidFill>
                <a:latin typeface="Times New Roman" charset="0"/>
                <a:cs typeface="新細明體" charset="0"/>
              </a:rPr>
              <a:t>A:  tf = 3/3;  idf = log</a:t>
            </a:r>
            <a:r>
              <a:rPr lang="en-US" altLang="zh-TW" sz="2400" baseline="-25000">
                <a:solidFill>
                  <a:srgbClr val="000099"/>
                </a:solidFill>
                <a:latin typeface="Times New Roman" charset="0"/>
                <a:cs typeface="新細明體" charset="0"/>
              </a:rPr>
              <a:t>2</a:t>
            </a:r>
            <a:r>
              <a:rPr lang="en-US" altLang="zh-TW" sz="2400">
                <a:solidFill>
                  <a:srgbClr val="000099"/>
                </a:solidFill>
                <a:latin typeface="Times New Roman" charset="0"/>
                <a:cs typeface="新細明體" charset="0"/>
              </a:rPr>
              <a:t>(10000/50) = 7.6;     tf-idf = 7.6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solidFill>
                  <a:srgbClr val="000099"/>
                </a:solidFill>
                <a:latin typeface="Times New Roman" charset="0"/>
                <a:cs typeface="新細明體" charset="0"/>
              </a:rPr>
              <a:t>B:  tf = 2/3;  idf = log</a:t>
            </a:r>
            <a:r>
              <a:rPr lang="en-US" altLang="zh-TW" sz="2400" baseline="-25000">
                <a:solidFill>
                  <a:srgbClr val="000099"/>
                </a:solidFill>
                <a:latin typeface="Times New Roman" charset="0"/>
                <a:cs typeface="新細明體" charset="0"/>
              </a:rPr>
              <a:t>2 </a:t>
            </a:r>
            <a:r>
              <a:rPr lang="en-US" altLang="zh-TW" sz="2400">
                <a:solidFill>
                  <a:srgbClr val="000099"/>
                </a:solidFill>
                <a:latin typeface="Times New Roman" charset="0"/>
                <a:cs typeface="新細明體" charset="0"/>
              </a:rPr>
              <a:t>(10000/1300) = 2.9; tf-idf = 2.0</a:t>
            </a:r>
          </a:p>
          <a:p>
            <a:pPr eaLnBrk="1" hangingPunct="1">
              <a:buFontTx/>
              <a:buNone/>
            </a:pPr>
            <a:r>
              <a:rPr lang="en-US" altLang="zh-TW" sz="2400">
                <a:solidFill>
                  <a:srgbClr val="000099"/>
                </a:solidFill>
                <a:latin typeface="Times New Roman" charset="0"/>
                <a:cs typeface="新細明體" charset="0"/>
              </a:rPr>
              <a:t>C:  tf = 1/3;  idf = log</a:t>
            </a:r>
            <a:r>
              <a:rPr lang="en-US" altLang="zh-TW" sz="2400" baseline="-25000">
                <a:solidFill>
                  <a:srgbClr val="000099"/>
                </a:solidFill>
                <a:latin typeface="Times New Roman" charset="0"/>
                <a:cs typeface="新細明體" charset="0"/>
              </a:rPr>
              <a:t>2 </a:t>
            </a:r>
            <a:r>
              <a:rPr lang="en-US" altLang="zh-TW" sz="2400">
                <a:solidFill>
                  <a:srgbClr val="000099"/>
                </a:solidFill>
                <a:latin typeface="Times New Roman" charset="0"/>
                <a:cs typeface="新細明體" charset="0"/>
              </a:rPr>
              <a:t>(10000/250) = 5.3;   tf-idf = 1.8</a:t>
            </a:r>
          </a:p>
        </p:txBody>
      </p:sp>
    </p:spTree>
    <p:extLst>
      <p:ext uri="{BB962C8B-B14F-4D97-AF65-F5344CB8AC3E}">
        <p14:creationId xmlns:p14="http://schemas.microsoft.com/office/powerpoint/2010/main" val="291082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Neural-based Approaches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4" y="1224334"/>
            <a:ext cx="8922066" cy="275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6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Neural?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6" y="943306"/>
            <a:ext cx="8530544" cy="41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Neural-based Milestones for NLP</a:t>
            </a:r>
          </a:p>
        </p:txBody>
      </p:sp>
      <p:sp>
        <p:nvSpPr>
          <p:cNvPr id="337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DEA7B3-3F26-5D47-8F18-11C5871E79F3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14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379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28700"/>
            <a:ext cx="52451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84762" y="1428750"/>
            <a:ext cx="327525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Character-based representations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 Adversarial learning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 Reinforcement learning</a:t>
            </a:r>
          </a:p>
          <a:p>
            <a:pPr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  <a:p>
            <a:pPr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Conditional random fields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Bleu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Latent </a:t>
            </a:r>
            <a:r>
              <a:rPr lang="en-US" dirty="0" err="1">
                <a:ln>
                  <a:solidFill>
                    <a:srgbClr val="000000"/>
                  </a:solidFill>
                </a:ln>
              </a:rPr>
              <a:t>Dirichlet</a:t>
            </a:r>
            <a:r>
              <a:rPr lang="en-US" dirty="0">
                <a:ln>
                  <a:solidFill>
                    <a:srgbClr val="000000"/>
                  </a:solidFill>
                </a:ln>
              </a:rPr>
              <a:t> Allocation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Wikipedia exploitation</a:t>
            </a:r>
          </a:p>
          <a:p>
            <a:pPr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  <a:p>
            <a:pPr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810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Neural Language Model</a:t>
            </a:r>
          </a:p>
        </p:txBody>
      </p:sp>
      <p:sp>
        <p:nvSpPr>
          <p:cNvPr id="348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EF22E97-1319-B24E-9923-62A1FA12F8CF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15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481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00100"/>
            <a:ext cx="7086600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36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Multitask Learning</a:t>
            </a:r>
          </a:p>
        </p:txBody>
      </p:sp>
      <p:sp>
        <p:nvSpPr>
          <p:cNvPr id="358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4C686C-EF55-5643-A014-B502CFD93B41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16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584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323138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20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Word Embedding</a:t>
            </a:r>
          </a:p>
        </p:txBody>
      </p:sp>
      <p:sp>
        <p:nvSpPr>
          <p:cNvPr id="368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C740D57-0293-3043-B249-C1F9AE4233E7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17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686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14401"/>
            <a:ext cx="4343400" cy="366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228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97C955-2B30-E044-8D79-10B9A8907B12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18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789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825"/>
            <a:ext cx="9144000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278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Recurrent Neural Networks</a:t>
            </a:r>
          </a:p>
        </p:txBody>
      </p:sp>
      <p:sp>
        <p:nvSpPr>
          <p:cNvPr id="389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F33728-5E38-734C-AD69-6B58B643B473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19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891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6"/>
            <a:ext cx="9144000" cy="3251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6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slides are from </a:t>
            </a:r>
            <a:r>
              <a:rPr lang="en-US" dirty="0" err="1" smtClean="0"/>
              <a:t>Coursera</a:t>
            </a:r>
            <a:r>
              <a:rPr lang="en-US" dirty="0" smtClean="0"/>
              <a:t> course of Prof. </a:t>
            </a:r>
            <a:r>
              <a:rPr lang="en-US" dirty="0" err="1" smtClean="0"/>
              <a:t>Andew</a:t>
            </a:r>
            <a:r>
              <a:rPr lang="en-US" dirty="0" smtClean="0"/>
              <a:t> 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98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RNN Common Architectures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C33C0A4-6DCA-214B-A9FD-F17EB0B54687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20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993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7301"/>
            <a:ext cx="9144000" cy="3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947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RNN Common Architectures</a:t>
            </a:r>
          </a:p>
        </p:txBody>
      </p:sp>
      <p:sp>
        <p:nvSpPr>
          <p:cNvPr id="4096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342293A-9900-BE44-ACEB-D8298E3FFE3D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21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4096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7300"/>
            <a:ext cx="9144000" cy="331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05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RNN Common Architectures</a:t>
            </a:r>
          </a:p>
        </p:txBody>
      </p:sp>
      <p:sp>
        <p:nvSpPr>
          <p:cNvPr id="419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BB0DBA3-5DDD-B34B-A301-09D019BE97C0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22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4198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314450"/>
            <a:ext cx="9144000" cy="325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61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RNN Common Architectures</a:t>
            </a: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81401D-A24F-EB46-A139-3EA5FF7CD8B8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23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4301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451"/>
            <a:ext cx="9144000" cy="331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21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Enhancement from RNN</a:t>
            </a:r>
          </a:p>
        </p:txBody>
      </p:sp>
      <p:sp>
        <p:nvSpPr>
          <p:cNvPr id="440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59EB66D-2903-B04C-849E-CE367D28351E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24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440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825"/>
            <a:ext cx="9144000" cy="336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29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Enhancement from RNN</a:t>
            </a:r>
          </a:p>
        </p:txBody>
      </p:sp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E80D010-736F-3243-8B0C-08B4CFB38103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25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4505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825"/>
            <a:ext cx="9144000" cy="336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56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Gated Recurrent Unit</a:t>
            </a:r>
          </a:p>
        </p:txBody>
      </p:sp>
      <p:sp>
        <p:nvSpPr>
          <p:cNvPr id="460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1369C7-A2E1-3340-9C0A-E9FEBA27D4B5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26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460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200151"/>
            <a:ext cx="9144000" cy="276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86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Seq2seq Architecture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1111B9-892B-C84F-9AEE-859485DF4501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27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4710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976"/>
            <a:ext cx="9144000" cy="3251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50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Seq2seq limitation</a:t>
            </a:r>
          </a:p>
        </p:txBody>
      </p:sp>
      <p:sp>
        <p:nvSpPr>
          <p:cNvPr id="481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BB0468C-2778-1546-B5D2-20ADF0CEA6CC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28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481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085850"/>
            <a:ext cx="9144000" cy="340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69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Attention Mechanism</a:t>
            </a:r>
          </a:p>
        </p:txBody>
      </p:sp>
      <p:sp>
        <p:nvSpPr>
          <p:cNvPr id="491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3A9E231-6724-0A4F-8CE5-ACDC79073B4F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29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4915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143000"/>
            <a:ext cx="9144000" cy="353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193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 Machine Learning Techniques for NLP</a:t>
            </a:r>
          </a:p>
          <a:p>
            <a:r>
              <a:rPr lang="en-US" dirty="0" smtClean="0"/>
              <a:t>Neural-based Roadmap of NLP</a:t>
            </a:r>
          </a:p>
          <a:p>
            <a:r>
              <a:rPr lang="en-US" dirty="0" smtClean="0"/>
              <a:t>Logistics Regression for Text Classification</a:t>
            </a:r>
          </a:p>
          <a:p>
            <a:r>
              <a:rPr lang="en-US" dirty="0" smtClean="0"/>
              <a:t>Demonstration and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90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Attention Mechanism</a:t>
            </a:r>
          </a:p>
        </p:txBody>
      </p:sp>
      <p:sp>
        <p:nvSpPr>
          <p:cNvPr id="5017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956CF7-1B64-CB43-96FF-1F83D1FA79E9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30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5017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28700"/>
            <a:ext cx="88011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901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Dynamic Memory Model</a:t>
            </a:r>
          </a:p>
        </p:txBody>
      </p:sp>
      <p:sp>
        <p:nvSpPr>
          <p:cNvPr id="512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D4BB55F-1E14-794D-A51A-B81AC09ABF3D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31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5120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00150"/>
            <a:ext cx="83820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61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Pre-trained Language Model</a:t>
            </a:r>
          </a:p>
        </p:txBody>
      </p:sp>
      <p:sp>
        <p:nvSpPr>
          <p:cNvPr id="522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43C58A0-0DCB-8347-A622-41F1E5EF184F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32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52227" name="Google Shape;104;p15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89916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49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Pre-trained Neural Language Model</a:t>
            </a:r>
          </a:p>
        </p:txBody>
      </p:sp>
      <p:sp>
        <p:nvSpPr>
          <p:cNvPr id="552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CCB676-3696-7A4F-AB68-281BACA53C9D}" type="slidenum">
              <a:rPr lang="vi-VN" sz="16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33</a:t>
            </a:fld>
            <a:endParaRPr lang="vi-VN" sz="16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5529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43300"/>
            <a:ext cx="83312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Google Shape;104;p1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550"/>
            <a:ext cx="89916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21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1" y="869092"/>
            <a:ext cx="7926549" cy="40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0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0"/>
            <a:ext cx="88993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1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48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1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80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4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215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9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1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Machine Learning Techniques for NLP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Task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tf.idf</a:t>
            </a:r>
            <a:r>
              <a:rPr lang="en-US" dirty="0" smtClean="0"/>
              <a:t> weights</a:t>
            </a:r>
          </a:p>
          <a:p>
            <a:r>
              <a:rPr lang="en-US" dirty="0" smtClean="0"/>
              <a:t>Neural-based approach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64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601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78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5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9" y="0"/>
            <a:ext cx="8361214" cy="50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68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46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16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9144000" cy="42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8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0"/>
            <a:ext cx="87079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67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1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33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0"/>
            <a:ext cx="87451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75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900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65" y="357517"/>
            <a:ext cx="8707151" cy="348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1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42" y="370884"/>
            <a:ext cx="6491404" cy="444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新細明體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88B60B12-2673-FB41-8D5D-4B36E863B60A}" type="slidenum">
              <a:rPr lang="en-US" sz="1200" i="0">
                <a:solidFill>
                  <a:srgbClr val="CC6600"/>
                </a:solidFill>
                <a:latin typeface="Helvetica" charset="0"/>
              </a:rPr>
              <a:pPr eaLnBrk="1" hangingPunct="1"/>
              <a:t>7</a:t>
            </a:fld>
            <a:endParaRPr lang="en-US" sz="1200" i="0">
              <a:solidFill>
                <a:srgbClr val="CC6600"/>
              </a:solidFill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latin typeface="Times New Roman" charset="0"/>
                <a:cs typeface="新細明體" charset="0"/>
              </a:rPr>
              <a:t>Document Collection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1028700"/>
            <a:ext cx="7629525" cy="1357313"/>
          </a:xfrm>
        </p:spPr>
        <p:txBody>
          <a:bodyPr>
            <a:normAutofit fontScale="92500" lnSpcReduction="20000"/>
          </a:bodyPr>
          <a:lstStyle/>
          <a:p>
            <a:pPr marL="188913" indent="-188913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zh-TW" sz="2400">
                <a:latin typeface="Times New Roman" charset="0"/>
                <a:cs typeface="新細明體" charset="0"/>
              </a:rPr>
              <a:t>A collection of </a:t>
            </a:r>
            <a:r>
              <a:rPr lang="en-US" altLang="zh-TW" sz="2400" i="1">
                <a:latin typeface="Times New Roman" charset="0"/>
                <a:cs typeface="新細明體" charset="0"/>
              </a:rPr>
              <a:t>n</a:t>
            </a:r>
            <a:r>
              <a:rPr lang="en-US" altLang="zh-TW" sz="2400">
                <a:latin typeface="Times New Roman" charset="0"/>
                <a:cs typeface="新細明體" charset="0"/>
              </a:rPr>
              <a:t> documents can be represented in the vector space model by a term-document matrix.</a:t>
            </a:r>
          </a:p>
          <a:p>
            <a:pPr marL="188913" indent="-188913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zh-TW" sz="2400">
                <a:latin typeface="Times New Roman" charset="0"/>
                <a:cs typeface="新細明體" charset="0"/>
              </a:rPr>
              <a:t>An entry in the matrix corresponds to the </a:t>
            </a:r>
            <a:r>
              <a:rPr lang="en-US" altLang="zh-TW" sz="2400">
                <a:solidFill>
                  <a:srgbClr val="FF0000"/>
                </a:solidFill>
                <a:latin typeface="Times New Roman" charset="0"/>
                <a:cs typeface="新細明體" charset="0"/>
              </a:rPr>
              <a:t>“weight” of a term in the document</a:t>
            </a:r>
            <a:r>
              <a:rPr lang="en-US" altLang="zh-TW" sz="2400">
                <a:latin typeface="Times New Roman" charset="0"/>
                <a:cs typeface="新細明體" charset="0"/>
              </a:rPr>
              <a:t>; zero means the term has no significance in the document or it simply doesn’t exist in the document.</a:t>
            </a:r>
            <a:endParaRPr lang="en-US" altLang="zh-TW" sz="2400" i="1" baseline="-25000">
              <a:latin typeface="Times New Roman" charset="0"/>
              <a:cs typeface="新細明體" charset="0"/>
            </a:endParaRPr>
          </a:p>
        </p:txBody>
      </p:sp>
      <p:grpSp>
        <p:nvGrpSpPr>
          <p:cNvPr id="40964" name="Group 8"/>
          <p:cNvGrpSpPr>
            <a:grpSpLocks/>
          </p:cNvGrpSpPr>
          <p:nvPr/>
        </p:nvGrpSpPr>
        <p:grpSpPr bwMode="auto">
          <a:xfrm>
            <a:off x="2895600" y="2628900"/>
            <a:ext cx="3397045" cy="2677716"/>
            <a:chOff x="1632" y="1776"/>
            <a:chExt cx="2073" cy="2249"/>
          </a:xfrm>
        </p:grpSpPr>
        <p:grpSp>
          <p:nvGrpSpPr>
            <p:cNvPr id="40965" name="Group 6"/>
            <p:cNvGrpSpPr>
              <a:grpSpLocks/>
            </p:cNvGrpSpPr>
            <p:nvPr/>
          </p:nvGrpSpPr>
          <p:grpSpPr bwMode="auto">
            <a:xfrm>
              <a:off x="1632" y="2340"/>
              <a:ext cx="2073" cy="436"/>
              <a:chOff x="1824" y="1860"/>
              <a:chExt cx="1975" cy="436"/>
            </a:xfrm>
          </p:grpSpPr>
          <p:sp>
            <p:nvSpPr>
              <p:cNvPr id="40967" name="AutoShape 4"/>
              <p:cNvSpPr>
                <a:spLocks/>
              </p:cNvSpPr>
              <p:nvPr/>
            </p:nvSpPr>
            <p:spPr bwMode="auto">
              <a:xfrm>
                <a:off x="1824" y="1873"/>
                <a:ext cx="143" cy="421"/>
              </a:xfrm>
              <a:prstGeom prst="leftBracket">
                <a:avLst>
                  <a:gd name="adj" fmla="val 91783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968" name="AutoShape 5"/>
              <p:cNvSpPr>
                <a:spLocks/>
              </p:cNvSpPr>
              <p:nvPr/>
            </p:nvSpPr>
            <p:spPr bwMode="auto">
              <a:xfrm>
                <a:off x="3648" y="1860"/>
                <a:ext cx="151" cy="436"/>
              </a:xfrm>
              <a:prstGeom prst="rightBracket">
                <a:avLst>
                  <a:gd name="adj" fmla="val 14149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40966" name="Text Box 7"/>
            <p:cNvSpPr txBox="1">
              <a:spLocks noChangeArrowheads="1"/>
            </p:cNvSpPr>
            <p:nvPr/>
          </p:nvSpPr>
          <p:spPr bwMode="auto">
            <a:xfrm>
              <a:off x="1732" y="1776"/>
              <a:ext cx="1946" cy="2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新細明體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Times New Roman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Times New Roman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Times New Roman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Times New Roman" charset="0"/>
                  <a:ea typeface="新細明體" charset="0"/>
                  <a:cs typeface="新細明體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charset="0"/>
                  <a:ea typeface="新細明體" charset="0"/>
                  <a:cs typeface="新細明體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charset="0"/>
                  <a:ea typeface="新細明體" charset="0"/>
                  <a:cs typeface="新細明體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charset="0"/>
                  <a:ea typeface="新細明體" charset="0"/>
                  <a:cs typeface="新細明體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Times New Roman" charset="0"/>
                  <a:ea typeface="新細明體" charset="0"/>
                  <a:cs typeface="新細明體" charset="0"/>
                </a:defRPr>
              </a:lvl9pPr>
            </a:lstStyle>
            <a:p>
              <a:pPr algn="l" eaLnBrk="1" hangingPunct="1"/>
              <a:r>
                <a:rPr kumimoji="1" lang="en-US" altLang="zh-TW" sz="2400"/>
                <a:t>        </a:t>
              </a:r>
              <a:r>
                <a:rPr kumimoji="1" lang="en-US" altLang="zh-TW" sz="2400">
                  <a:solidFill>
                    <a:srgbClr val="FF0000"/>
                  </a:solidFill>
                </a:rPr>
                <a:t>T</a:t>
              </a:r>
              <a:r>
                <a:rPr kumimoji="1" lang="en-US" altLang="zh-TW" sz="2400" baseline="-25000">
                  <a:solidFill>
                    <a:srgbClr val="FF0000"/>
                  </a:solidFill>
                </a:rPr>
                <a:t>1</a:t>
              </a:r>
              <a:r>
                <a:rPr kumimoji="1" lang="en-US" altLang="zh-TW" sz="2400">
                  <a:solidFill>
                    <a:srgbClr val="FF0000"/>
                  </a:solidFill>
                </a:rPr>
                <a:t>   T</a:t>
              </a:r>
              <a:r>
                <a:rPr kumimoji="1" lang="en-US" altLang="zh-TW" sz="2400" baseline="-25000">
                  <a:solidFill>
                    <a:srgbClr val="FF0000"/>
                  </a:solidFill>
                </a:rPr>
                <a:t>2</a:t>
              </a:r>
              <a:r>
                <a:rPr kumimoji="1" lang="en-US" altLang="zh-TW" sz="2400">
                  <a:solidFill>
                    <a:srgbClr val="FF0000"/>
                  </a:solidFill>
                </a:rPr>
                <a:t>    ….      T</a:t>
              </a:r>
              <a:r>
                <a:rPr kumimoji="1" lang="en-US" altLang="zh-TW" sz="2400" baseline="-25000">
                  <a:solidFill>
                    <a:srgbClr val="FF0000"/>
                  </a:solidFill>
                </a:rPr>
                <a:t>t</a:t>
              </a:r>
              <a:endParaRPr kumimoji="1" lang="en-US" altLang="zh-TW" sz="2400">
                <a:solidFill>
                  <a:srgbClr val="FF0000"/>
                </a:solidFill>
              </a:endParaRPr>
            </a:p>
            <a:p>
              <a:pPr algn="l" eaLnBrk="1" hangingPunct="1"/>
              <a:r>
                <a:rPr kumimoji="1" lang="en-US" altLang="zh-TW" sz="2400">
                  <a:solidFill>
                    <a:srgbClr val="FF0000"/>
                  </a:solidFill>
                </a:rPr>
                <a:t>D</a:t>
              </a:r>
              <a:r>
                <a:rPr kumimoji="1" lang="en-US" altLang="zh-TW" sz="2400" baseline="-25000">
                  <a:solidFill>
                    <a:srgbClr val="FF0000"/>
                  </a:solidFill>
                </a:rPr>
                <a:t>1</a:t>
              </a:r>
              <a:r>
                <a:rPr kumimoji="1" lang="en-US" altLang="zh-TW" sz="2400"/>
                <a:t>    w</a:t>
              </a:r>
              <a:r>
                <a:rPr kumimoji="1" lang="en-US" altLang="zh-TW" sz="2400" baseline="-25000"/>
                <a:t>11</a:t>
              </a:r>
              <a:r>
                <a:rPr kumimoji="1" lang="en-US" altLang="zh-TW" sz="2400"/>
                <a:t>  w</a:t>
              </a:r>
              <a:r>
                <a:rPr kumimoji="1" lang="en-US" altLang="zh-TW" sz="2400" baseline="-25000"/>
                <a:t>21</a:t>
              </a:r>
              <a:r>
                <a:rPr kumimoji="1" lang="en-US" altLang="zh-TW" sz="2400"/>
                <a:t>   …      w</a:t>
              </a:r>
              <a:r>
                <a:rPr kumimoji="1" lang="en-US" altLang="zh-TW" sz="2400" baseline="-25000"/>
                <a:t>t1</a:t>
              </a:r>
              <a:endParaRPr kumimoji="1" lang="en-US" altLang="zh-TW" sz="2400"/>
            </a:p>
            <a:p>
              <a:pPr algn="l" eaLnBrk="1" hangingPunct="1"/>
              <a:r>
                <a:rPr kumimoji="1" lang="en-US" altLang="zh-TW" sz="2400">
                  <a:solidFill>
                    <a:srgbClr val="FF0000"/>
                  </a:solidFill>
                </a:rPr>
                <a:t>D</a:t>
              </a:r>
              <a:r>
                <a:rPr kumimoji="1" lang="en-US" altLang="zh-TW" sz="2400" baseline="-25000">
                  <a:solidFill>
                    <a:srgbClr val="FF0000"/>
                  </a:solidFill>
                </a:rPr>
                <a:t>2</a:t>
              </a:r>
              <a:r>
                <a:rPr kumimoji="1" lang="en-US" altLang="zh-TW" sz="2400" baseline="-25000"/>
                <a:t> </a:t>
              </a:r>
              <a:r>
                <a:rPr kumimoji="1" lang="en-US" altLang="zh-TW" sz="2400"/>
                <a:t>   w</a:t>
              </a:r>
              <a:r>
                <a:rPr kumimoji="1" lang="en-US" altLang="zh-TW" sz="2400" baseline="-25000"/>
                <a:t>12</a:t>
              </a:r>
              <a:r>
                <a:rPr kumimoji="1" lang="en-US" altLang="zh-TW" sz="2400"/>
                <a:t>  w</a:t>
              </a:r>
              <a:r>
                <a:rPr kumimoji="1" lang="en-US" altLang="zh-TW" sz="2400" baseline="-25000"/>
                <a:t>22</a:t>
              </a:r>
              <a:r>
                <a:rPr kumimoji="1" lang="en-US" altLang="zh-TW" sz="2400"/>
                <a:t>   …      w</a:t>
              </a:r>
              <a:r>
                <a:rPr kumimoji="1" lang="en-US" altLang="zh-TW" sz="2400" baseline="-25000"/>
                <a:t>t2</a:t>
              </a:r>
              <a:endParaRPr kumimoji="1" lang="en-US" altLang="zh-TW" sz="2400"/>
            </a:p>
            <a:p>
              <a:pPr algn="l" eaLnBrk="1" hangingPunct="1"/>
              <a:r>
                <a:rPr kumimoji="1" lang="en-US" altLang="zh-TW" sz="2400"/>
                <a:t> </a:t>
              </a:r>
              <a:r>
                <a:rPr kumimoji="1" lang="en-US" altLang="zh-TW" sz="2400" i="0">
                  <a:solidFill>
                    <a:srgbClr val="FF0000"/>
                  </a:solidFill>
                </a:rPr>
                <a:t>:</a:t>
              </a:r>
              <a:r>
                <a:rPr kumimoji="1" lang="en-US" altLang="zh-TW" sz="2400" i="0"/>
                <a:t>       :      :               :</a:t>
              </a:r>
            </a:p>
            <a:p>
              <a:pPr algn="l" eaLnBrk="1" hangingPunct="1"/>
              <a:r>
                <a:rPr kumimoji="1" lang="en-US" altLang="zh-TW" sz="2400" i="0"/>
                <a:t> </a:t>
              </a:r>
              <a:r>
                <a:rPr kumimoji="1" lang="en-US" altLang="zh-TW" sz="2400" i="0">
                  <a:solidFill>
                    <a:srgbClr val="FF0000"/>
                  </a:solidFill>
                </a:rPr>
                <a:t>:</a:t>
              </a:r>
              <a:r>
                <a:rPr kumimoji="1" lang="en-US" altLang="zh-TW" sz="2400" i="0"/>
                <a:t>       :      :               :</a:t>
              </a:r>
              <a:endParaRPr kumimoji="1" lang="en-US" altLang="zh-TW" sz="2400"/>
            </a:p>
            <a:p>
              <a:pPr algn="l" eaLnBrk="1" hangingPunct="1"/>
              <a:r>
                <a:rPr kumimoji="1" lang="en-US" altLang="zh-TW" sz="2400">
                  <a:solidFill>
                    <a:srgbClr val="FF0000"/>
                  </a:solidFill>
                </a:rPr>
                <a:t>D</a:t>
              </a:r>
              <a:r>
                <a:rPr kumimoji="1" lang="en-US" altLang="zh-TW" sz="2400" baseline="-25000">
                  <a:solidFill>
                    <a:srgbClr val="FF0000"/>
                  </a:solidFill>
                </a:rPr>
                <a:t>n</a:t>
              </a:r>
              <a:r>
                <a:rPr kumimoji="1" lang="en-US" altLang="zh-TW" sz="2400"/>
                <a:t>    w</a:t>
              </a:r>
              <a:r>
                <a:rPr kumimoji="1" lang="en-US" altLang="zh-TW" sz="2400" baseline="-25000"/>
                <a:t>1n</a:t>
              </a:r>
              <a:r>
                <a:rPr kumimoji="1" lang="en-US" altLang="zh-TW" sz="2400"/>
                <a:t>  w</a:t>
              </a:r>
              <a:r>
                <a:rPr kumimoji="1" lang="en-US" altLang="zh-TW" sz="2400" baseline="-25000"/>
                <a:t>2n</a:t>
              </a:r>
              <a:r>
                <a:rPr kumimoji="1" lang="en-US" altLang="zh-TW" sz="2400"/>
                <a:t>   …      w</a:t>
              </a:r>
              <a:r>
                <a:rPr kumimoji="1" lang="en-US" altLang="zh-TW" sz="2400" baseline="-25000"/>
                <a:t>tn</a:t>
              </a:r>
            </a:p>
            <a:p>
              <a:pPr algn="l" eaLnBrk="1" hangingPunct="1"/>
              <a:endParaRPr kumimoji="1" lang="zh-TW" altLang="en-US" sz="2400" i="0"/>
            </a:p>
          </p:txBody>
        </p:sp>
      </p:grpSp>
    </p:spTree>
    <p:extLst>
      <p:ext uri="{BB962C8B-B14F-4D97-AF65-F5344CB8AC3E}">
        <p14:creationId xmlns:p14="http://schemas.microsoft.com/office/powerpoint/2010/main" val="370223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新細明體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7B8C175B-D03D-4948-9502-086243D337D7}" type="slidenum">
              <a:rPr lang="en-US" sz="1200" i="0">
                <a:solidFill>
                  <a:srgbClr val="CC6600"/>
                </a:solidFill>
                <a:latin typeface="Helvetica" charset="0"/>
              </a:rPr>
              <a:pPr eaLnBrk="1" hangingPunct="1"/>
              <a:t>8</a:t>
            </a:fld>
            <a:endParaRPr lang="en-US" sz="1200" i="0">
              <a:solidFill>
                <a:srgbClr val="CC6600"/>
              </a:solidFill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>
                <a:latin typeface="Times New Roman" charset="0"/>
                <a:cs typeface="新細明體" charset="0"/>
              </a:rPr>
              <a:t>Term Weights: Term Frequency</a:t>
            </a:r>
            <a:endParaRPr lang="en-US" altLang="zh-TW" sz="4000">
              <a:latin typeface="Courier New" charset="0"/>
              <a:cs typeface="新細明體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085850"/>
            <a:ext cx="7696200" cy="3429000"/>
          </a:xfrm>
        </p:spPr>
        <p:txBody>
          <a:bodyPr/>
          <a:lstStyle/>
          <a:p>
            <a:pPr eaLnBrk="1" hangingPunct="1"/>
            <a:r>
              <a:rPr lang="en-US" altLang="zh-TW" dirty="0">
                <a:latin typeface="Times New Roman" charset="0"/>
                <a:cs typeface="新細明體" charset="0"/>
              </a:rPr>
              <a:t>More frequent terms in a document are more important, i.e. more indicative of the topic.</a:t>
            </a:r>
          </a:p>
          <a:p>
            <a:pPr lvl="1" eaLnBrk="1" hangingPunct="1">
              <a:buFontTx/>
              <a:buNone/>
            </a:pPr>
            <a:r>
              <a:rPr lang="en-US" altLang="zh-TW" i="1" dirty="0">
                <a:latin typeface="Times New Roman" charset="0"/>
                <a:cs typeface="新細明體" charset="0"/>
              </a:rPr>
              <a:t>        </a:t>
            </a:r>
            <a:r>
              <a:rPr lang="en-US" altLang="zh-TW" sz="2800" i="1" dirty="0" err="1">
                <a:latin typeface="Times New Roman" charset="0"/>
                <a:cs typeface="新細明體" charset="0"/>
              </a:rPr>
              <a:t>f</a:t>
            </a:r>
            <a:r>
              <a:rPr lang="en-US" altLang="zh-TW" sz="2800" i="1" baseline="-25000" dirty="0" err="1">
                <a:latin typeface="Times New Roman" charset="0"/>
                <a:cs typeface="新細明體" charset="0"/>
              </a:rPr>
              <a:t>ij</a:t>
            </a:r>
            <a:r>
              <a:rPr lang="en-US" altLang="zh-TW" sz="2800" i="1" baseline="-25000" dirty="0">
                <a:latin typeface="Times New Roman" charset="0"/>
                <a:cs typeface="新細明體" charset="0"/>
              </a:rPr>
              <a:t> </a:t>
            </a:r>
            <a:r>
              <a:rPr lang="en-US" altLang="zh-TW" sz="2800" dirty="0">
                <a:latin typeface="Times New Roman" charset="0"/>
                <a:cs typeface="新細明體" charset="0"/>
              </a:rPr>
              <a:t>= frequency of term </a:t>
            </a:r>
            <a:r>
              <a:rPr lang="en-US" altLang="zh-TW" sz="2800" i="1" dirty="0" err="1">
                <a:latin typeface="Times New Roman" charset="0"/>
                <a:cs typeface="新細明體" charset="0"/>
              </a:rPr>
              <a:t>i</a:t>
            </a:r>
            <a:r>
              <a:rPr lang="en-US" altLang="zh-TW" sz="2800" dirty="0">
                <a:latin typeface="Times New Roman" charset="0"/>
                <a:cs typeface="新細明體" charset="0"/>
              </a:rPr>
              <a:t> in document </a:t>
            </a:r>
            <a:r>
              <a:rPr lang="en-US" altLang="zh-TW" sz="2800" i="1" dirty="0">
                <a:latin typeface="Times New Roman" charset="0"/>
                <a:cs typeface="新細明體" charset="0"/>
              </a:rPr>
              <a:t>j</a:t>
            </a:r>
            <a:r>
              <a:rPr lang="en-US" altLang="zh-TW" dirty="0">
                <a:latin typeface="Times New Roman" charset="0"/>
                <a:cs typeface="新細明體" charset="0"/>
              </a:rPr>
              <a:t> </a:t>
            </a:r>
          </a:p>
          <a:p>
            <a:pPr lvl="1" eaLnBrk="1" hangingPunct="1">
              <a:buFontTx/>
              <a:buNone/>
            </a:pPr>
            <a:endParaRPr lang="en-US" altLang="zh-TW" dirty="0">
              <a:latin typeface="Times New Roman" charset="0"/>
              <a:cs typeface="新細明體" charset="0"/>
            </a:endParaRPr>
          </a:p>
          <a:p>
            <a:pPr eaLnBrk="1" hangingPunct="1"/>
            <a:r>
              <a:rPr lang="en-US" altLang="zh-TW" dirty="0">
                <a:latin typeface="Times New Roman" charset="0"/>
                <a:cs typeface="新細明體" charset="0"/>
              </a:rPr>
              <a:t>May want to normalize </a:t>
            </a:r>
            <a:r>
              <a:rPr lang="en-US" altLang="zh-TW" i="1" dirty="0">
                <a:latin typeface="Times New Roman" charset="0"/>
                <a:cs typeface="新細明體" charset="0"/>
              </a:rPr>
              <a:t>term frequency</a:t>
            </a:r>
            <a:r>
              <a:rPr lang="en-US" altLang="zh-TW" dirty="0">
                <a:latin typeface="Times New Roman" charset="0"/>
                <a:cs typeface="新細明體" charset="0"/>
              </a:rPr>
              <a:t> (</a:t>
            </a:r>
            <a:r>
              <a:rPr lang="en-US" altLang="zh-TW" i="1" dirty="0" err="1">
                <a:latin typeface="Times New Roman" charset="0"/>
                <a:cs typeface="新細明體" charset="0"/>
              </a:rPr>
              <a:t>tf</a:t>
            </a:r>
            <a:r>
              <a:rPr lang="en-US" altLang="zh-TW" dirty="0">
                <a:latin typeface="Times New Roman" charset="0"/>
                <a:cs typeface="新細明體" charset="0"/>
              </a:rPr>
              <a:t>)  by dividing by the frequency of the most common term in the document:</a:t>
            </a:r>
          </a:p>
          <a:p>
            <a:pPr lvl="1" eaLnBrk="1" hangingPunct="1">
              <a:buFontTx/>
              <a:buNone/>
            </a:pPr>
            <a:r>
              <a:rPr lang="en-US" altLang="zh-TW" i="1" dirty="0">
                <a:latin typeface="Times New Roman" charset="0"/>
                <a:cs typeface="新細明體" charset="0"/>
              </a:rPr>
              <a:t>        </a:t>
            </a:r>
            <a:r>
              <a:rPr lang="en-US" altLang="zh-TW" sz="2800" i="1" dirty="0" err="1">
                <a:latin typeface="Times New Roman" charset="0"/>
                <a:cs typeface="新細明體" charset="0"/>
              </a:rPr>
              <a:t>tf</a:t>
            </a:r>
            <a:r>
              <a:rPr lang="en-US" altLang="zh-TW" sz="2800" i="1" baseline="-25000" dirty="0" err="1">
                <a:latin typeface="Times New Roman" charset="0"/>
                <a:cs typeface="新細明體" charset="0"/>
              </a:rPr>
              <a:t>ij</a:t>
            </a:r>
            <a:r>
              <a:rPr lang="en-US" altLang="zh-TW" sz="2800" i="1" baseline="-25000" dirty="0">
                <a:latin typeface="Times New Roman" charset="0"/>
                <a:cs typeface="新細明體" charset="0"/>
              </a:rPr>
              <a:t> </a:t>
            </a:r>
            <a:r>
              <a:rPr lang="en-US" altLang="zh-TW" sz="2800" i="1" dirty="0">
                <a:latin typeface="Times New Roman" charset="0"/>
                <a:cs typeface="新細明體" charset="0"/>
              </a:rPr>
              <a:t>=</a:t>
            </a:r>
            <a:r>
              <a:rPr lang="en-US" altLang="zh-TW" sz="2800" i="1" baseline="-25000" dirty="0">
                <a:latin typeface="Times New Roman" charset="0"/>
                <a:cs typeface="新細明體" charset="0"/>
              </a:rPr>
              <a:t>  </a:t>
            </a:r>
            <a:r>
              <a:rPr lang="en-US" altLang="zh-TW" sz="2800" i="1" dirty="0" err="1">
                <a:latin typeface="Times New Roman" charset="0"/>
                <a:cs typeface="新細明體" charset="0"/>
              </a:rPr>
              <a:t>f</a:t>
            </a:r>
            <a:r>
              <a:rPr lang="en-US" altLang="zh-TW" sz="2800" i="1" baseline="-25000" dirty="0" err="1">
                <a:latin typeface="Times New Roman" charset="0"/>
                <a:cs typeface="新細明體" charset="0"/>
              </a:rPr>
              <a:t>ij</a:t>
            </a:r>
            <a:r>
              <a:rPr lang="en-US" altLang="zh-TW" sz="2800" i="1" baseline="-25000" dirty="0">
                <a:latin typeface="Times New Roman" charset="0"/>
                <a:cs typeface="新細明體" charset="0"/>
              </a:rPr>
              <a:t>  </a:t>
            </a:r>
            <a:r>
              <a:rPr lang="en-US" altLang="zh-TW" sz="2800" i="1" dirty="0">
                <a:latin typeface="Times New Roman" charset="0"/>
                <a:cs typeface="新細明體" charset="0"/>
                <a:sym typeface="Symbol" charset="0"/>
              </a:rPr>
              <a:t>/ max</a:t>
            </a:r>
            <a:r>
              <a:rPr lang="en-US" altLang="zh-TW" sz="2800" i="1" baseline="-25000" dirty="0">
                <a:latin typeface="Times New Roman" charset="0"/>
                <a:cs typeface="新細明體" charset="0"/>
                <a:sym typeface="Symbol" charset="0"/>
              </a:rPr>
              <a:t>i</a:t>
            </a:r>
            <a:r>
              <a:rPr lang="en-US" altLang="zh-TW" sz="2800" dirty="0">
                <a:latin typeface="Times New Roman" charset="0"/>
                <a:cs typeface="新細明體" charset="0"/>
                <a:sym typeface="Symbol" charset="0"/>
              </a:rPr>
              <a:t>{</a:t>
            </a:r>
            <a:r>
              <a:rPr lang="en-US" altLang="zh-TW" sz="2800" i="1" dirty="0" err="1">
                <a:latin typeface="Times New Roman" charset="0"/>
                <a:cs typeface="新細明體" charset="0"/>
                <a:sym typeface="Symbol" charset="0"/>
              </a:rPr>
              <a:t>f</a:t>
            </a:r>
            <a:r>
              <a:rPr lang="en-US" altLang="zh-TW" sz="2800" i="1" baseline="-25000" dirty="0" err="1">
                <a:latin typeface="Times New Roman" charset="0"/>
                <a:cs typeface="新細明體" charset="0"/>
              </a:rPr>
              <a:t>ij</a:t>
            </a:r>
            <a:r>
              <a:rPr lang="en-US" altLang="zh-TW" sz="2800" dirty="0">
                <a:latin typeface="Times New Roman" charset="0"/>
                <a:cs typeface="新細明體" charset="0"/>
                <a:sym typeface="Symbol" charset="0"/>
              </a:rPr>
              <a:t>}</a:t>
            </a:r>
            <a:endParaRPr lang="en-US" altLang="zh-TW" sz="2800" dirty="0">
              <a:latin typeface="Times New Roman" charset="0"/>
              <a:cs typeface="新細明體" charset="0"/>
            </a:endParaRPr>
          </a:p>
          <a:p>
            <a:pPr eaLnBrk="1" hangingPunct="1">
              <a:buFontTx/>
              <a:buNone/>
            </a:pPr>
            <a:r>
              <a:rPr lang="en-US" altLang="zh-TW" i="1" dirty="0">
                <a:latin typeface="Times New Roman" charset="0"/>
                <a:cs typeface="新細明體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6261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chemeClr val="tx1"/>
                </a:solidFill>
                <a:latin typeface="Times New Roman" charset="0"/>
                <a:ea typeface="ＭＳ Ｐゴシック" charset="0"/>
                <a:cs typeface="新細明體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Times New Roman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7947D785-4D1B-4D4E-A122-261765ABF78E}" type="slidenum">
              <a:rPr lang="en-US" sz="1200" i="0">
                <a:solidFill>
                  <a:srgbClr val="CC6600"/>
                </a:solidFill>
                <a:latin typeface="Helvetica" charset="0"/>
              </a:rPr>
              <a:pPr eaLnBrk="1" hangingPunct="1"/>
              <a:t>9</a:t>
            </a:fld>
            <a:endParaRPr lang="en-US" sz="1200" i="0">
              <a:solidFill>
                <a:srgbClr val="CC6600"/>
              </a:solidFill>
            </a:endParaRP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9557"/>
            <a:ext cx="7924800" cy="654844"/>
          </a:xfrm>
        </p:spPr>
        <p:txBody>
          <a:bodyPr/>
          <a:lstStyle/>
          <a:p>
            <a:pPr eaLnBrk="1" hangingPunct="1"/>
            <a:r>
              <a:rPr lang="en-US">
                <a:latin typeface="Times New Roman" charset="0"/>
              </a:rPr>
              <a:t>Term Weights: </a:t>
            </a:r>
            <a:r>
              <a:rPr lang="en-US" sz="3200">
                <a:latin typeface="Times New Roman" charset="0"/>
              </a:rPr>
              <a:t>Inverse Document Frequency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TW" dirty="0">
                <a:latin typeface="Times New Roman" charset="0"/>
                <a:cs typeface="新細明體" charset="0"/>
              </a:rPr>
              <a:t>Terms that appear in many </a:t>
            </a:r>
            <a:r>
              <a:rPr lang="en-US" altLang="zh-TW" i="1" dirty="0">
                <a:latin typeface="Times New Roman" charset="0"/>
                <a:cs typeface="新細明體" charset="0"/>
              </a:rPr>
              <a:t>different </a:t>
            </a:r>
            <a:r>
              <a:rPr lang="en-US" altLang="zh-TW" dirty="0">
                <a:latin typeface="Times New Roman" charset="0"/>
                <a:cs typeface="新細明體" charset="0"/>
              </a:rPr>
              <a:t>documents are </a:t>
            </a:r>
            <a:r>
              <a:rPr lang="en-US" altLang="zh-TW" i="1" dirty="0">
                <a:latin typeface="Times New Roman" charset="0"/>
                <a:cs typeface="新細明體" charset="0"/>
              </a:rPr>
              <a:t>less</a:t>
            </a:r>
            <a:r>
              <a:rPr lang="en-US" altLang="zh-TW" dirty="0">
                <a:latin typeface="Times New Roman" charset="0"/>
                <a:cs typeface="新細明體" charset="0"/>
              </a:rPr>
              <a:t> indicative of overall topic.</a:t>
            </a:r>
            <a:endParaRPr lang="en-US" altLang="zh-TW" i="1" dirty="0">
              <a:latin typeface="Times New Roman" charset="0"/>
              <a:cs typeface="新細明體" charset="0"/>
            </a:endParaRPr>
          </a:p>
          <a:p>
            <a:pPr eaLnBrk="1" hangingPunct="1">
              <a:buFontTx/>
              <a:buNone/>
            </a:pPr>
            <a:r>
              <a:rPr lang="en-US" altLang="zh-TW" i="1" dirty="0">
                <a:latin typeface="Times New Roman" charset="0"/>
                <a:cs typeface="新細明體" charset="0"/>
              </a:rPr>
              <a:t>     </a:t>
            </a:r>
            <a:r>
              <a:rPr lang="en-US" altLang="zh-TW" i="1" dirty="0" err="1">
                <a:solidFill>
                  <a:srgbClr val="000099"/>
                </a:solidFill>
                <a:latin typeface="Times New Roman" charset="0"/>
                <a:cs typeface="新細明體" charset="0"/>
              </a:rPr>
              <a:t>df</a:t>
            </a:r>
            <a:r>
              <a:rPr lang="en-US" altLang="zh-TW" i="1" baseline="-25000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</a:t>
            </a:r>
            <a:r>
              <a:rPr lang="en-US" altLang="zh-TW" i="1" baseline="-25000" dirty="0" err="1">
                <a:solidFill>
                  <a:srgbClr val="000099"/>
                </a:solidFill>
                <a:latin typeface="Times New Roman" charset="0"/>
                <a:cs typeface="新細明體" charset="0"/>
              </a:rPr>
              <a:t>i</a:t>
            </a: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= document frequency of term</a:t>
            </a:r>
            <a:r>
              <a:rPr lang="en-US" altLang="zh-TW" i="1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</a:t>
            </a:r>
            <a:r>
              <a:rPr lang="en-US" altLang="zh-TW" i="1" dirty="0" err="1">
                <a:solidFill>
                  <a:srgbClr val="000099"/>
                </a:solidFill>
                <a:latin typeface="Times New Roman" charset="0"/>
                <a:cs typeface="新細明體" charset="0"/>
              </a:rPr>
              <a:t>i</a:t>
            </a:r>
            <a:r>
              <a:rPr lang="en-US" altLang="zh-TW" i="1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 </a:t>
            </a:r>
          </a:p>
          <a:p>
            <a:pPr eaLnBrk="1" hangingPunct="1">
              <a:buFontTx/>
              <a:buNone/>
            </a:pPr>
            <a:r>
              <a:rPr lang="en-US" altLang="zh-TW" i="1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          </a:t>
            </a: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= number of documents containing term</a:t>
            </a:r>
            <a:r>
              <a:rPr lang="en-US" altLang="zh-TW" i="1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</a:t>
            </a:r>
            <a:r>
              <a:rPr lang="en-US" altLang="zh-TW" i="1" dirty="0" err="1">
                <a:solidFill>
                  <a:srgbClr val="000099"/>
                </a:solidFill>
                <a:latin typeface="Times New Roman" charset="0"/>
                <a:cs typeface="新細明體" charset="0"/>
              </a:rPr>
              <a:t>i</a:t>
            </a: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TW" i="1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    </a:t>
            </a:r>
            <a:r>
              <a:rPr lang="en-US" altLang="zh-TW" i="1" dirty="0" err="1">
                <a:solidFill>
                  <a:srgbClr val="000099"/>
                </a:solidFill>
                <a:latin typeface="Times New Roman" charset="0"/>
                <a:cs typeface="新細明體" charset="0"/>
              </a:rPr>
              <a:t>idf</a:t>
            </a:r>
            <a:r>
              <a:rPr lang="en-US" altLang="zh-TW" i="1" baseline="-25000" dirty="0" err="1">
                <a:solidFill>
                  <a:srgbClr val="000099"/>
                </a:solidFill>
                <a:latin typeface="Times New Roman" charset="0"/>
                <a:cs typeface="新細明體" charset="0"/>
              </a:rPr>
              <a:t>i</a:t>
            </a: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= inverse document frequency of term</a:t>
            </a:r>
            <a:r>
              <a:rPr lang="en-US" altLang="zh-TW" i="1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</a:t>
            </a:r>
            <a:r>
              <a:rPr lang="en-US" altLang="zh-TW" i="1" dirty="0" err="1">
                <a:solidFill>
                  <a:srgbClr val="000099"/>
                </a:solidFill>
                <a:latin typeface="Times New Roman" charset="0"/>
                <a:cs typeface="新細明體" charset="0"/>
              </a:rPr>
              <a:t>i</a:t>
            </a:r>
            <a:r>
              <a:rPr lang="en-US" altLang="zh-TW" i="1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, </a:t>
            </a: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          = log</a:t>
            </a:r>
            <a:r>
              <a:rPr lang="en-US" altLang="zh-TW" baseline="-25000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2</a:t>
            </a: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(</a:t>
            </a:r>
            <a:r>
              <a:rPr lang="en-US" altLang="zh-TW" i="1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N/ </a:t>
            </a:r>
            <a:r>
              <a:rPr lang="en-US" altLang="zh-TW" i="1" dirty="0" err="1">
                <a:solidFill>
                  <a:srgbClr val="000099"/>
                </a:solidFill>
                <a:latin typeface="Times New Roman" charset="0"/>
                <a:cs typeface="新細明體" charset="0"/>
              </a:rPr>
              <a:t>df</a:t>
            </a:r>
            <a:r>
              <a:rPr lang="en-US" altLang="zh-TW" i="1" baseline="-25000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</a:t>
            </a:r>
            <a:r>
              <a:rPr lang="en-US" altLang="zh-TW" i="1" baseline="-25000" dirty="0" err="1">
                <a:solidFill>
                  <a:srgbClr val="000099"/>
                </a:solidFill>
                <a:latin typeface="Times New Roman" charset="0"/>
                <a:cs typeface="新細明體" charset="0"/>
              </a:rPr>
              <a:t>i</a:t>
            </a: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)  </a:t>
            </a:r>
          </a:p>
          <a:p>
            <a:pPr eaLnBrk="1" hangingPunct="1">
              <a:buFontTx/>
              <a:buNone/>
            </a:pP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             (</a:t>
            </a:r>
            <a:r>
              <a:rPr lang="en-US" altLang="zh-TW" i="1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N</a:t>
            </a:r>
            <a:r>
              <a:rPr lang="en-US" altLang="zh-TW" dirty="0">
                <a:solidFill>
                  <a:srgbClr val="000099"/>
                </a:solidFill>
                <a:latin typeface="Times New Roman" charset="0"/>
                <a:cs typeface="新細明體" charset="0"/>
              </a:rPr>
              <a:t>: total number of documents)</a:t>
            </a:r>
          </a:p>
          <a:p>
            <a:pPr eaLnBrk="1" hangingPunct="1"/>
            <a:r>
              <a:rPr lang="en-US" altLang="zh-TW" dirty="0">
                <a:latin typeface="Times New Roman" charset="0"/>
                <a:cs typeface="新細明體" charset="0"/>
              </a:rPr>
              <a:t>An indication of a term’s </a:t>
            </a:r>
            <a:r>
              <a:rPr lang="en-US" altLang="zh-TW" i="1" dirty="0">
                <a:latin typeface="Times New Roman" charset="0"/>
                <a:cs typeface="新細明體" charset="0"/>
              </a:rPr>
              <a:t>discrimination</a:t>
            </a:r>
            <a:r>
              <a:rPr lang="en-US" altLang="zh-TW" dirty="0">
                <a:latin typeface="Times New Roman" charset="0"/>
                <a:cs typeface="新細明體" charset="0"/>
              </a:rPr>
              <a:t> power.</a:t>
            </a:r>
          </a:p>
          <a:p>
            <a:pPr eaLnBrk="1" hangingPunct="1"/>
            <a:r>
              <a:rPr lang="en-US" altLang="zh-TW" dirty="0">
                <a:latin typeface="Times New Roman" charset="0"/>
                <a:cs typeface="新細明體" charset="0"/>
              </a:rPr>
              <a:t>Log used to dampen the effect relative to </a:t>
            </a:r>
            <a:r>
              <a:rPr lang="en-US" altLang="zh-TW" i="1" dirty="0" err="1">
                <a:latin typeface="Times New Roman" charset="0"/>
                <a:cs typeface="新細明體" charset="0"/>
              </a:rPr>
              <a:t>tf</a:t>
            </a:r>
            <a:r>
              <a:rPr lang="en-US" altLang="zh-TW" dirty="0">
                <a:latin typeface="Times New Roman" charset="0"/>
                <a:cs typeface="新細明體" charset="0"/>
              </a:rPr>
              <a:t>.</a:t>
            </a: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7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629</Words>
  <Application>Microsoft Macintosh PowerPoint</Application>
  <PresentationFormat>On-screen Show (16:9)</PresentationFormat>
  <Paragraphs>119</Paragraphs>
  <Slides>48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Deep Learning for Natural Language Processing  Lecture 1: Logistics Regression for Text Classification</vt:lpstr>
      <vt:lpstr>Acknowledgement</vt:lpstr>
      <vt:lpstr>Agenda</vt:lpstr>
      <vt:lpstr>Classical Machine Learning Techniques for NLP </vt:lpstr>
      <vt:lpstr>PowerPoint Presentation</vt:lpstr>
      <vt:lpstr>PowerPoint Presentation</vt:lpstr>
      <vt:lpstr>Document Collection</vt:lpstr>
      <vt:lpstr>Term Weights: Term Frequency</vt:lpstr>
      <vt:lpstr>Term Weights: Inverse Document Frequency</vt:lpstr>
      <vt:lpstr>TF-IDF Weighting</vt:lpstr>
      <vt:lpstr>Computing TF-IDF -- An Example</vt:lpstr>
      <vt:lpstr>Neural-based Approaches</vt:lpstr>
      <vt:lpstr>Why Neural?</vt:lpstr>
      <vt:lpstr>Neural-based Milestones for NLP</vt:lpstr>
      <vt:lpstr>Neural Language Model</vt:lpstr>
      <vt:lpstr>Multitask Learning</vt:lpstr>
      <vt:lpstr>Word Embedding</vt:lpstr>
      <vt:lpstr>PowerPoint Presentation</vt:lpstr>
      <vt:lpstr>Recurrent Neural Networks</vt:lpstr>
      <vt:lpstr>RNN Common Architectures</vt:lpstr>
      <vt:lpstr>RNN Common Architectures</vt:lpstr>
      <vt:lpstr>RNN Common Architectures</vt:lpstr>
      <vt:lpstr>RNN Common Architectures</vt:lpstr>
      <vt:lpstr>Enhancement from RNN</vt:lpstr>
      <vt:lpstr>Enhancement from RNN</vt:lpstr>
      <vt:lpstr>Gated Recurrent Unit</vt:lpstr>
      <vt:lpstr>Seq2seq Architecture</vt:lpstr>
      <vt:lpstr>Seq2seq limitation</vt:lpstr>
      <vt:lpstr>Attention Mechanism</vt:lpstr>
      <vt:lpstr>Attention Mechanism</vt:lpstr>
      <vt:lpstr>Dynamic Memory Model</vt:lpstr>
      <vt:lpstr>Pre-trained Language Model</vt:lpstr>
      <vt:lpstr>Pre-trained Neural Language Model</vt:lpstr>
      <vt:lpstr>Supervised Learning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Tram</dc:creator>
  <cp:lastModifiedBy>Tho Quan</cp:lastModifiedBy>
  <cp:revision>46</cp:revision>
  <dcterms:created xsi:type="dcterms:W3CDTF">2016-08-10T07:03:10Z</dcterms:created>
  <dcterms:modified xsi:type="dcterms:W3CDTF">2019-05-12T02:56:55Z</dcterms:modified>
</cp:coreProperties>
</file>